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13"/>
  </p:handoutMasterIdLst>
  <p:sldIdLst>
    <p:sldId id="256" r:id="rId2"/>
    <p:sldId id="262" r:id="rId3"/>
    <p:sldId id="257" r:id="rId4"/>
    <p:sldId id="263" r:id="rId5"/>
    <p:sldId id="258" r:id="rId6"/>
    <p:sldId id="265" r:id="rId7"/>
    <p:sldId id="260" r:id="rId8"/>
    <p:sldId id="264" r:id="rId9"/>
    <p:sldId id="259" r:id="rId10"/>
    <p:sldId id="261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8E3D-FDDF-114D-A12F-934AE03BEEA4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03ED6-E1BB-5743-8F48-E48C61FB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18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EEF4C-A1DD-45F1-96BC-38F015B12D0E}" type="datetimeFigureOut">
              <a:rPr lang="en-US" smtClean="0"/>
              <a:pPr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E41BC-3350-4327-AC66-50C9153FB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600" y="3733800"/>
            <a:ext cx="4572000" cy="3124200"/>
          </a:xfrm>
          <a:solidFill>
            <a:schemeClr val="accent3">
              <a:alpha val="75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latin typeface="Century Schoolbook" pitchFamily="18" charset="0"/>
              </a:rPr>
              <a:t>Making Observations</a:t>
            </a:r>
            <a:br>
              <a:rPr lang="en-US" b="1" dirty="0" smtClean="0">
                <a:latin typeface="Century Schoolbook" pitchFamily="18" charset="0"/>
              </a:rPr>
            </a:br>
            <a:r>
              <a:rPr lang="en-US" b="1" dirty="0" smtClean="0">
                <a:latin typeface="Century Schoolbook" pitchFamily="18" charset="0"/>
              </a:rPr>
              <a:t>- </a:t>
            </a:r>
            <a:r>
              <a:rPr lang="en-US" sz="3100" b="1" dirty="0" smtClean="0">
                <a:latin typeface="Century Schoolbook" pitchFamily="18" charset="0"/>
              </a:rPr>
              <a:t>Start a New Page</a:t>
            </a:r>
            <a:br>
              <a:rPr lang="en-US" sz="3100" b="1" dirty="0" smtClean="0">
                <a:latin typeface="Century Schoolbook" pitchFamily="18" charset="0"/>
              </a:rPr>
            </a:br>
            <a:r>
              <a:rPr lang="en-US" sz="3100" b="1" dirty="0" smtClean="0">
                <a:latin typeface="Century Schoolbook" pitchFamily="18" charset="0"/>
              </a:rPr>
              <a:t>- Add it to your TOC</a:t>
            </a:r>
            <a:endParaRPr lang="en-US" sz="3100" b="1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3124200"/>
          </a:xfrm>
          <a:solidFill>
            <a:schemeClr val="accent3">
              <a:alpha val="75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entury Schoolbook" pitchFamily="18" charset="0"/>
                <a:sym typeface="Wingdings" pitchFamily="2" charset="2"/>
              </a:rPr>
              <a:t>At the bottom of your page (or on the next page), create a DETAILED and ACCURATE drawing of the item below. </a:t>
            </a:r>
            <a:r>
              <a:rPr lang="en-US" sz="2400" i="1" dirty="0" smtClean="0">
                <a:latin typeface="Century Schoolbook" pitchFamily="18" charset="0"/>
                <a:sym typeface="Wingdings" pitchFamily="2" charset="2"/>
              </a:rPr>
              <a:t>(Think about size, shape, texture, shading, color, etc.)</a:t>
            </a:r>
            <a:endParaRPr lang="en-US" sz="2400" dirty="0" smtClean="0">
              <a:latin typeface="Century Schoolbook" pitchFamily="18" charset="0"/>
              <a:sym typeface="Wingdings" pitchFamily="2" charset="2"/>
            </a:endParaRPr>
          </a:p>
        </p:txBody>
      </p:sp>
      <p:sp>
        <p:nvSpPr>
          <p:cNvPr id="5" name="Oval 4"/>
          <p:cNvSpPr/>
          <p:nvPr/>
        </p:nvSpPr>
        <p:spPr>
          <a:xfrm>
            <a:off x="4038600" y="2209800"/>
            <a:ext cx="4495800" cy="46482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3441680"/>
            <a:ext cx="3733800" cy="3046988"/>
          </a:xfrm>
          <a:prstGeom prst="rect">
            <a:avLst/>
          </a:prstGeom>
          <a:solidFill>
            <a:schemeClr val="accent3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Schoolbook" pitchFamily="18" charset="0"/>
              </a:rPr>
              <a:t>This represents what you would see in a microscope. It is called the field of view (FOV).</a:t>
            </a:r>
          </a:p>
          <a:p>
            <a:endParaRPr lang="en-US" sz="2400" dirty="0">
              <a:latin typeface="Century Schoolbook" pitchFamily="18" charset="0"/>
            </a:endParaRPr>
          </a:p>
          <a:p>
            <a:r>
              <a:rPr lang="en-US" sz="2400" dirty="0" smtClean="0">
                <a:latin typeface="Century Schoolbook" pitchFamily="18" charset="0"/>
              </a:rPr>
              <a:t>Your drawing should look as close to this as you can possibly make it.</a:t>
            </a:r>
            <a:endParaRPr lang="en-US" sz="2400" dirty="0">
              <a:latin typeface="Century Schoolbook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48000" y="4038600"/>
            <a:ext cx="990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019800" y="4038600"/>
            <a:ext cx="1828800" cy="114300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3810000"/>
          </a:xfrm>
          <a:solidFill>
            <a:schemeClr val="accent3">
              <a:alpha val="75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entury Schoolbook" pitchFamily="18" charset="0"/>
                <a:sym typeface="Wingdings" pitchFamily="2" charset="2"/>
              </a:rPr>
              <a:t>How did you do?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Century Schoolbook" pitchFamily="18" charset="0"/>
                <a:sym typeface="Wingdings" pitchFamily="2" charset="2"/>
              </a:rPr>
              <a:t>Did you draw the ARROW? 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entury Schoolbook" pitchFamily="18" charset="0"/>
                <a:sym typeface="Wingdings" pitchFamily="2" charset="2"/>
              </a:rPr>
              <a:t>It is part of the picture, so it should be part of your drawing.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Century Schoolbook" pitchFamily="18" charset="0"/>
                <a:sym typeface="Wingdings" pitchFamily="2" charset="2"/>
              </a:rPr>
              <a:t>Did you have FOUR light colored shapes?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entury Schoolbook" pitchFamily="18" charset="0"/>
                <a:sym typeface="Wingdings" pitchFamily="2" charset="2"/>
              </a:rPr>
              <a:t>Anyone know what they are???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Century Schoolbook" pitchFamily="18" charset="0"/>
                <a:sym typeface="Wingdings" pitchFamily="2" charset="2"/>
              </a:rPr>
              <a:t>Did you have some                                                    dark spots? How many?</a:t>
            </a:r>
          </a:p>
        </p:txBody>
      </p:sp>
      <p:sp>
        <p:nvSpPr>
          <p:cNvPr id="5" name="Oval 4"/>
          <p:cNvSpPr/>
          <p:nvPr/>
        </p:nvSpPr>
        <p:spPr>
          <a:xfrm>
            <a:off x="4038600" y="2209800"/>
            <a:ext cx="4495800" cy="46482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019800" y="4038600"/>
            <a:ext cx="1828800" cy="114300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433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391400" cy="1905000"/>
          </a:xfrm>
          <a:solidFill>
            <a:schemeClr val="accent3">
              <a:alpha val="75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 dirty="0" smtClean="0">
                <a:latin typeface="Century Schoolbook" pitchFamily="18" charset="0"/>
              </a:rPr>
              <a:t>	Learning Target: I can make </a:t>
            </a:r>
            <a:r>
              <a:rPr lang="en-US" sz="3600" b="1" u="sng" dirty="0" smtClean="0">
                <a:latin typeface="Century Schoolbook" pitchFamily="18" charset="0"/>
              </a:rPr>
              <a:t>detailed</a:t>
            </a:r>
            <a:r>
              <a:rPr lang="en-US" sz="3600" b="1" dirty="0" smtClean="0">
                <a:latin typeface="Century Schoolbook" pitchFamily="18" charset="0"/>
              </a:rPr>
              <a:t> and </a:t>
            </a:r>
            <a:r>
              <a:rPr lang="en-US" sz="3600" b="1" u="sng" dirty="0" smtClean="0">
                <a:latin typeface="Century Schoolbook" pitchFamily="18" charset="0"/>
              </a:rPr>
              <a:t>accurate</a:t>
            </a:r>
            <a:r>
              <a:rPr lang="en-US" sz="3600" b="1" dirty="0" smtClean="0">
                <a:latin typeface="Century Schoolbook" pitchFamily="18" charset="0"/>
              </a:rPr>
              <a:t> observations.</a:t>
            </a:r>
          </a:p>
          <a:p>
            <a:pPr>
              <a:buNone/>
            </a:pPr>
            <a:endParaRPr lang="en-US" sz="3600" dirty="0" smtClean="0">
              <a:latin typeface="Century Schoolbook" pitchFamily="18" charset="0"/>
            </a:endParaRPr>
          </a:p>
        </p:txBody>
      </p:sp>
      <p:pic>
        <p:nvPicPr>
          <p:cNvPr id="1028" name="Picture 4" descr="C:\Documents and Settings\Administrator\Local Settings\Temporary Internet Files\Content.IE5\SGZQNAOC\MC9003226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1324835" cy="84197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5800" y="5410200"/>
            <a:ext cx="4953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Write it down please.</a:t>
            </a:r>
            <a:endParaRPr lang="en-US" sz="3200" b="1" dirty="0"/>
          </a:p>
        </p:txBody>
      </p:sp>
      <p:sp>
        <p:nvSpPr>
          <p:cNvPr id="6" name="Up Arrow 5"/>
          <p:cNvSpPr/>
          <p:nvPr/>
        </p:nvSpPr>
        <p:spPr>
          <a:xfrm>
            <a:off x="2362200" y="3352800"/>
            <a:ext cx="457200" cy="21336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  <a:solidFill>
            <a:schemeClr val="accent3">
              <a:alpha val="75000"/>
            </a:schemeClr>
          </a:solidFill>
        </p:spPr>
        <p:txBody>
          <a:bodyPr>
            <a:normAutofit/>
          </a:bodyPr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US" dirty="0" smtClean="0">
                <a:latin typeface="Century Schoolbook" pitchFamily="18" charset="0"/>
              </a:rPr>
              <a:t>**DO </a:t>
            </a:r>
            <a:r>
              <a:rPr lang="en-US" b="1" dirty="0">
                <a:latin typeface="Century Schoolbook" pitchFamily="18" charset="0"/>
              </a:rPr>
              <a:t>NOT</a:t>
            </a:r>
            <a:r>
              <a:rPr lang="en-US" dirty="0">
                <a:latin typeface="Century Schoolbook" pitchFamily="18" charset="0"/>
              </a:rPr>
              <a:t> write your name on the card.</a:t>
            </a:r>
          </a:p>
          <a:p>
            <a:pPr marL="0" indent="0">
              <a:buNone/>
            </a:pPr>
            <a:endParaRPr lang="en-US" sz="1800" dirty="0" smtClean="0">
              <a:latin typeface="Century Schoolbook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entury Schoolbook" pitchFamily="18" charset="0"/>
              </a:rPr>
              <a:t>On your card: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latin typeface="Century Schoolbook" pitchFamily="18" charset="0"/>
              </a:rPr>
              <a:t>Write down THREE detailed observations of the item you are given.</a:t>
            </a:r>
          </a:p>
          <a:p>
            <a:pPr lvl="1">
              <a:buNone/>
            </a:pPr>
            <a:r>
              <a:rPr lang="en-US" sz="1200" dirty="0" smtClean="0">
                <a:latin typeface="Century Schoolbook" pitchFamily="18" charset="0"/>
              </a:rPr>
              <a:t>	</a:t>
            </a:r>
            <a:r>
              <a:rPr lang="en-US" sz="2400" b="1" dirty="0" smtClean="0">
                <a:latin typeface="Century Schoolbook" pitchFamily="18" charset="0"/>
              </a:rPr>
              <a:t>1. </a:t>
            </a:r>
          </a:p>
          <a:p>
            <a:pPr lvl="1">
              <a:buNone/>
            </a:pPr>
            <a:r>
              <a:rPr lang="en-US" sz="2400" b="1" dirty="0" smtClean="0">
                <a:latin typeface="Century Schoolbook" pitchFamily="18" charset="0"/>
              </a:rPr>
              <a:t>	2. </a:t>
            </a:r>
          </a:p>
          <a:p>
            <a:pPr lvl="1">
              <a:buNone/>
            </a:pPr>
            <a:r>
              <a:rPr lang="en-US" sz="2400" b="1" dirty="0" smtClean="0">
                <a:latin typeface="Century Schoolbook" pitchFamily="18" charset="0"/>
              </a:rPr>
              <a:t>	3. </a:t>
            </a:r>
          </a:p>
          <a:p>
            <a:pPr lvl="1">
              <a:buNone/>
            </a:pPr>
            <a:endParaRPr lang="en-US" sz="1200" dirty="0">
              <a:latin typeface="Century Schoolbook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Century Schoolbook" pitchFamily="18" charset="0"/>
              </a:rPr>
              <a:t>No talking. </a:t>
            </a:r>
            <a:r>
              <a:rPr lang="en-US" dirty="0" err="1" smtClean="0">
                <a:latin typeface="Century Schoolbook" pitchFamily="18" charset="0"/>
              </a:rPr>
              <a:t>Shhhh</a:t>
            </a:r>
            <a:r>
              <a:rPr lang="en-US" dirty="0" smtClean="0">
                <a:latin typeface="Century Schoolbook" pitchFamily="18" charset="0"/>
              </a:rPr>
              <a:t>! </a:t>
            </a:r>
            <a:r>
              <a:rPr lang="en-US" dirty="0" smtClean="0">
                <a:latin typeface="Century Schoolbook" pitchFamily="18" charset="0"/>
                <a:sym typeface="Wingdings"/>
              </a:rPr>
              <a:t></a:t>
            </a:r>
            <a:endParaRPr lang="en-US" dirty="0" smtClean="0">
              <a:latin typeface="Century Schoolbook" pitchFamily="18" charset="0"/>
            </a:endParaRPr>
          </a:p>
          <a:p>
            <a:pPr lvl="1">
              <a:buNone/>
            </a:pPr>
            <a:endParaRPr lang="en-US" sz="12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581399"/>
          </a:xfrm>
          <a:solidFill>
            <a:schemeClr val="accent3">
              <a:alpha val="75000"/>
            </a:schemeClr>
          </a:solidFill>
        </p:spPr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US" sz="3200" dirty="0" smtClean="0">
                <a:latin typeface="Century Schoolbook" pitchFamily="18" charset="0"/>
              </a:rPr>
              <a:t>Pass Your Cards to Mr. Hill please.</a:t>
            </a:r>
            <a:endParaRPr lang="en-US" sz="3200" dirty="0">
              <a:latin typeface="Century Schoolbook" pitchFamily="18" charset="0"/>
            </a:endParaRPr>
          </a:p>
          <a:p>
            <a:pPr marL="0" indent="0">
              <a:buNone/>
            </a:pPr>
            <a:endParaRPr lang="en-US" sz="1800" dirty="0" smtClean="0">
              <a:latin typeface="Century Schoolbook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entury Schoolbook" pitchFamily="18" charset="0"/>
              </a:rPr>
              <a:t>You will now be given someone else’s card.</a:t>
            </a:r>
          </a:p>
          <a:p>
            <a:pPr>
              <a:buFont typeface="Wingdings" pitchFamily="2" charset="2"/>
              <a:buChar char="Ø"/>
            </a:pPr>
            <a:endParaRPr lang="en-US" sz="1800" dirty="0" smtClean="0">
              <a:latin typeface="Century Schoolbook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entury Schoolbook" pitchFamily="18" charset="0"/>
              </a:rPr>
              <a:t>Read </a:t>
            </a:r>
            <a:r>
              <a:rPr lang="en-US" dirty="0">
                <a:latin typeface="Century Schoolbook" pitchFamily="18" charset="0"/>
              </a:rPr>
              <a:t>the description on the </a:t>
            </a:r>
            <a:r>
              <a:rPr lang="en-US" dirty="0" smtClean="0">
                <a:latin typeface="Century Schoolbook" pitchFamily="18" charset="0"/>
              </a:rPr>
              <a:t>card and wait </a:t>
            </a:r>
            <a:r>
              <a:rPr lang="en-US" dirty="0">
                <a:latin typeface="Century Schoolbook" pitchFamily="18" charset="0"/>
              </a:rPr>
              <a:t>for instructions.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831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  <a:solidFill>
            <a:schemeClr val="accent3">
              <a:alpha val="75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entury Schoolbook" pitchFamily="18" charset="0"/>
              </a:rPr>
              <a:t>When I say “</a:t>
            </a:r>
            <a:r>
              <a:rPr lang="en-US" i="1" dirty="0" smtClean="0">
                <a:latin typeface="Century Schoolbook" pitchFamily="18" charset="0"/>
              </a:rPr>
              <a:t>Break</a:t>
            </a:r>
            <a:r>
              <a:rPr lang="en-US" dirty="0" smtClean="0">
                <a:latin typeface="Century Schoolbook" pitchFamily="18" charset="0"/>
              </a:rPr>
              <a:t>:”</a:t>
            </a:r>
          </a:p>
          <a:p>
            <a:r>
              <a:rPr lang="en-US" b="1" dirty="0">
                <a:latin typeface="Century Schoolbook" pitchFamily="18" charset="0"/>
              </a:rPr>
              <a:t>W</a:t>
            </a:r>
            <a:r>
              <a:rPr lang="en-US" b="1" dirty="0" smtClean="0">
                <a:latin typeface="Century Schoolbook" pitchFamily="18" charset="0"/>
              </a:rPr>
              <a:t>alk around </a:t>
            </a:r>
            <a:r>
              <a:rPr lang="en-US" dirty="0" smtClean="0">
                <a:latin typeface="Century Schoolbook" pitchFamily="18" charset="0"/>
              </a:rPr>
              <a:t>and try to find the object that matches the description on your card.</a:t>
            </a:r>
          </a:p>
          <a:p>
            <a:r>
              <a:rPr lang="en-US" b="1" dirty="0" smtClean="0">
                <a:latin typeface="Century Schoolbook" pitchFamily="18" charset="0"/>
              </a:rPr>
              <a:t>Sit down </a:t>
            </a:r>
            <a:r>
              <a:rPr lang="en-US" dirty="0" smtClean="0">
                <a:latin typeface="Century Schoolbook" pitchFamily="18" charset="0"/>
              </a:rPr>
              <a:t>at that seat.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Century Schoolbook" pitchFamily="18" charset="0"/>
              </a:rPr>
              <a:t>Can more than one person be at one place? </a:t>
            </a:r>
          </a:p>
          <a:p>
            <a:pPr marL="857250" lvl="2" indent="0">
              <a:buNone/>
            </a:pPr>
            <a:r>
              <a:rPr lang="en-US" sz="2800" i="1" dirty="0" smtClean="0">
                <a:latin typeface="Century Schoolbook" pitchFamily="18" charset="0"/>
              </a:rPr>
              <a:t>Yes.  Stay there even if another person is already there </a:t>
            </a:r>
            <a:r>
              <a:rPr lang="en-US" sz="2800" i="1" u="sng" dirty="0" smtClean="0">
                <a:latin typeface="Century Schoolbook" pitchFamily="18" charset="0"/>
              </a:rPr>
              <a:t>if you think it is a match</a:t>
            </a:r>
            <a:r>
              <a:rPr lang="en-US" sz="2800" i="1" dirty="0" smtClean="0">
                <a:latin typeface="Century Schoolbook" pitchFamily="18" charset="0"/>
              </a:rPr>
              <a:t>.</a:t>
            </a:r>
          </a:p>
          <a:p>
            <a:pPr marL="457200" lvl="1" indent="0">
              <a:buNone/>
            </a:pPr>
            <a:endParaRPr lang="en-US" sz="3200" dirty="0">
              <a:latin typeface="Century Schoolbook" pitchFamily="18" charset="0"/>
            </a:endParaRPr>
          </a:p>
          <a:p>
            <a:pPr marL="57150" indent="0" algn="ctr">
              <a:buNone/>
            </a:pPr>
            <a:r>
              <a:rPr lang="en-US" dirty="0" smtClean="0">
                <a:latin typeface="Century Schoolbook" pitchFamily="18" charset="0"/>
              </a:rPr>
              <a:t>Let’s see how we did!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  <a:solidFill>
            <a:schemeClr val="accent3">
              <a:alpha val="7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>
                <a:latin typeface="Century Schoolbook" pitchFamily="18" charset="0"/>
                <a:sym typeface="Wingdings" pitchFamily="2" charset="2"/>
              </a:rPr>
              <a:t>Making Observations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Century Schoolbook" pitchFamily="18" charset="0"/>
                <a:sym typeface="Wingdings" pitchFamily="2" charset="2"/>
              </a:rPr>
              <a:t>Answer the following questions in your Science Notebook:</a:t>
            </a:r>
          </a:p>
          <a:p>
            <a:pPr>
              <a:buFont typeface="Wingdings" pitchFamily="2" charset="2"/>
              <a:buChar char="Ø"/>
            </a:pPr>
            <a:endParaRPr lang="en-US" sz="1200" b="1" dirty="0">
              <a:latin typeface="Century Schoolbook" pitchFamily="18" charset="0"/>
              <a:sym typeface="Wingdings" pitchFamily="2" charset="2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3200" b="1" dirty="0" smtClean="0">
                <a:latin typeface="Century Schoolbook" pitchFamily="18" charset="0"/>
                <a:sym typeface="Wingdings" pitchFamily="2" charset="2"/>
              </a:rPr>
              <a:t>What made finding the correct object difficult?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b="1" dirty="0" smtClean="0">
                <a:latin typeface="Century Schoolbook" pitchFamily="18" charset="0"/>
                <a:sym typeface="Wingdings" pitchFamily="2" charset="2"/>
              </a:rPr>
              <a:t>What things could have made it easier?</a:t>
            </a:r>
            <a:r>
              <a:rPr lang="en-US" sz="3200" b="1" i="1" dirty="0" smtClean="0">
                <a:latin typeface="Century Schoolbook" pitchFamily="18" charset="0"/>
                <a:sym typeface="Wingdings" pitchFamily="2" charset="2"/>
              </a:rPr>
              <a:t> (Brainstorm a list of ideas – write as many as you can!)</a:t>
            </a:r>
            <a:endParaRPr lang="en-US" sz="3200" b="1" dirty="0" smtClean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58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  <a:solidFill>
            <a:schemeClr val="accent3">
              <a:alpha val="75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Century Schoolbook" pitchFamily="18" charset="0"/>
              </a:rPr>
              <a:t>Round 2</a:t>
            </a:r>
          </a:p>
          <a:p>
            <a:pPr marL="400050" lvl="2" indent="0">
              <a:buNone/>
            </a:pPr>
            <a:r>
              <a:rPr lang="en-US" sz="2800" dirty="0" smtClean="0">
                <a:latin typeface="Century Schoolbook" pitchFamily="18" charset="0"/>
              </a:rPr>
              <a:t>**Remember</a:t>
            </a:r>
            <a:r>
              <a:rPr lang="en-US" sz="2800" dirty="0">
                <a:latin typeface="Century Schoolbook" pitchFamily="18" charset="0"/>
              </a:rPr>
              <a:t>, no talking, and DO NOT write your name on the card.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latin typeface="Century Schoolbook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entury Schoolbook" pitchFamily="18" charset="0"/>
              </a:rPr>
              <a:t>On your card: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>
                <a:latin typeface="Century Schoolbook" pitchFamily="18" charset="0"/>
              </a:rPr>
              <a:t>Cross out the writing (make a big </a:t>
            </a:r>
            <a:r>
              <a:rPr lang="en-US" sz="3200" b="1" dirty="0" smtClean="0">
                <a:latin typeface="Century Schoolbook" pitchFamily="18" charset="0"/>
              </a:rPr>
              <a:t>X</a:t>
            </a:r>
            <a:r>
              <a:rPr lang="en-US" sz="3200" dirty="0" smtClean="0">
                <a:latin typeface="Century Schoolbook" pitchFamily="18" charset="0"/>
              </a:rPr>
              <a:t>), and flip the card over.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>
                <a:latin typeface="Century Schoolbook" pitchFamily="18" charset="0"/>
              </a:rPr>
              <a:t>Write down THREE detailed observations of your object. </a:t>
            </a:r>
            <a:endParaRPr lang="en-US" sz="3200" dirty="0">
              <a:latin typeface="Century Schoolbook" pitchFamily="18" charset="0"/>
            </a:endParaRPr>
          </a:p>
          <a:p>
            <a:pPr marL="457200" lvl="1" indent="0">
              <a:buNone/>
            </a:pPr>
            <a:r>
              <a:rPr lang="en-US" sz="3200" i="1" dirty="0" smtClean="0">
                <a:latin typeface="Century Schoolbook" pitchFamily="18" charset="0"/>
              </a:rPr>
              <a:t>   </a:t>
            </a:r>
            <a:r>
              <a:rPr lang="en-US" sz="2800" i="1" dirty="0" smtClean="0">
                <a:latin typeface="Century Schoolbook" pitchFamily="18" charset="0"/>
              </a:rPr>
              <a:t>(Use the ideas we discussed!)</a:t>
            </a:r>
            <a:endParaRPr lang="en-US" sz="2800" dirty="0" smtClean="0">
              <a:latin typeface="Century Schoolbook" pitchFamily="18" charset="0"/>
            </a:endParaRPr>
          </a:p>
          <a:p>
            <a:pPr lvl="1">
              <a:buNone/>
            </a:pPr>
            <a:endParaRPr lang="en-US" sz="1200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48200"/>
          </a:xfrm>
          <a:solidFill>
            <a:schemeClr val="accent3">
              <a:alpha val="7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latin typeface="Century Schoolbook" pitchFamily="18" charset="0"/>
              </a:rPr>
              <a:t>Now lets try it again!</a:t>
            </a:r>
          </a:p>
          <a:p>
            <a:pPr marL="0" indent="0" algn="ctr">
              <a:buNone/>
            </a:pPr>
            <a:endParaRPr lang="en-US" dirty="0" smtClean="0">
              <a:latin typeface="Century Schoolbook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entury Schoolbook" pitchFamily="18" charset="0"/>
              </a:rPr>
              <a:t>Remember, when I say “Break:”</a:t>
            </a:r>
          </a:p>
          <a:p>
            <a:r>
              <a:rPr lang="en-US" b="1" dirty="0">
                <a:latin typeface="Century Schoolbook" pitchFamily="18" charset="0"/>
              </a:rPr>
              <a:t>W</a:t>
            </a:r>
            <a:r>
              <a:rPr lang="en-US" b="1" dirty="0" smtClean="0">
                <a:latin typeface="Century Schoolbook" pitchFamily="18" charset="0"/>
              </a:rPr>
              <a:t>alk around </a:t>
            </a:r>
            <a:r>
              <a:rPr lang="en-US" dirty="0" smtClean="0">
                <a:latin typeface="Century Schoolbook" pitchFamily="18" charset="0"/>
              </a:rPr>
              <a:t>and try to find the object that matches your card.</a:t>
            </a:r>
          </a:p>
          <a:p>
            <a:r>
              <a:rPr lang="en-US" b="1" dirty="0" smtClean="0">
                <a:latin typeface="Century Schoolbook" pitchFamily="18" charset="0"/>
              </a:rPr>
              <a:t>Sit down </a:t>
            </a:r>
            <a:r>
              <a:rPr lang="en-US" dirty="0" smtClean="0">
                <a:latin typeface="Century Schoolbook" pitchFamily="18" charset="0"/>
              </a:rPr>
              <a:t>at that seat.</a:t>
            </a:r>
          </a:p>
          <a:p>
            <a:pPr marL="0" indent="0">
              <a:buNone/>
            </a:pPr>
            <a:endParaRPr lang="en-US" dirty="0" smtClean="0">
              <a:latin typeface="Century Schoolbook" pitchFamily="18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Century Schoolbook" pitchFamily="18" charset="0"/>
              </a:rPr>
              <a:t>How did we do this time?</a:t>
            </a:r>
          </a:p>
        </p:txBody>
      </p:sp>
    </p:spTree>
    <p:extLst>
      <p:ext uri="{BB962C8B-B14F-4D97-AF65-F5344CB8AC3E}">
        <p14:creationId xmlns:p14="http://schemas.microsoft.com/office/powerpoint/2010/main" val="226177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  <a:solidFill>
            <a:schemeClr val="accent3">
              <a:alpha val="7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>
                <a:latin typeface="Century Schoolbook" pitchFamily="18" charset="0"/>
                <a:sym typeface="Wingdings" pitchFamily="2" charset="2"/>
              </a:rPr>
              <a:t>Making Observations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Century Schoolbook" pitchFamily="18" charset="0"/>
                <a:sym typeface="Wingdings" pitchFamily="2" charset="2"/>
              </a:rPr>
              <a:t>Answer the following questions in your Science Notebook:</a:t>
            </a:r>
          </a:p>
          <a:p>
            <a:pPr>
              <a:buFont typeface="Wingdings" pitchFamily="2" charset="2"/>
              <a:buChar char="Ø"/>
            </a:pPr>
            <a:endParaRPr lang="en-US" sz="1200" b="1" dirty="0">
              <a:latin typeface="Century Schoolbook" pitchFamily="18" charset="0"/>
              <a:sym typeface="Wingdings" pitchFamily="2" charset="2"/>
            </a:endParaRPr>
          </a:p>
          <a:p>
            <a:pPr marL="971550" lvl="1" indent="-514350">
              <a:buFont typeface="+mj-lt"/>
              <a:buAutoNum type="arabicPeriod" startAt="3"/>
            </a:pPr>
            <a:r>
              <a:rPr lang="en-US" sz="3200" b="1" dirty="0" smtClean="0">
                <a:latin typeface="Century Schoolbook" pitchFamily="18" charset="0"/>
                <a:sym typeface="Wingdings" pitchFamily="2" charset="2"/>
              </a:rPr>
              <a:t>Was it any easier to find the correct object the second time?  Why or why not?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sz="3200" b="1" dirty="0" smtClean="0">
                <a:latin typeface="Century Schoolbook" pitchFamily="18" charset="0"/>
                <a:sym typeface="Wingdings" pitchFamily="2" charset="2"/>
              </a:rPr>
              <a:t>Why do you think it is important for scientists to make detailed and accurate observations?</a:t>
            </a:r>
            <a:endParaRPr lang="en-US" sz="3200" b="1" dirty="0" smtClean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</TotalTime>
  <Words>443</Words>
  <Application>Microsoft Macintosh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Making Observations - Start a New Page - Add it to your TOC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Observations</dc:title>
  <dc:creator>Owner</dc:creator>
  <cp:lastModifiedBy>User</cp:lastModifiedBy>
  <cp:revision>30</cp:revision>
  <cp:lastPrinted>2012-09-25T13:12:41Z</cp:lastPrinted>
  <dcterms:created xsi:type="dcterms:W3CDTF">2011-10-18T02:10:53Z</dcterms:created>
  <dcterms:modified xsi:type="dcterms:W3CDTF">2013-09-10T12:24:48Z</dcterms:modified>
</cp:coreProperties>
</file>